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5"/>
  </p:notesMasterIdLst>
  <p:sldIdLst>
    <p:sldId id="280" r:id="rId2"/>
    <p:sldId id="264" r:id="rId3"/>
    <p:sldId id="301" r:id="rId4"/>
    <p:sldId id="302" r:id="rId5"/>
    <p:sldId id="299" r:id="rId6"/>
    <p:sldId id="307" r:id="rId7"/>
    <p:sldId id="285" r:id="rId8"/>
    <p:sldId id="267" r:id="rId9"/>
    <p:sldId id="303" r:id="rId10"/>
    <p:sldId id="304" r:id="rId11"/>
    <p:sldId id="305" r:id="rId12"/>
    <p:sldId id="306" r:id="rId13"/>
    <p:sldId id="309" r:id="rId14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00800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4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80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initial stage of failure</a:t>
            </a:r>
          </a:p>
          <a:p>
            <a:r>
              <a:rPr lang="en-US" altLang="zh-CN" dirty="0"/>
              <a:t>The sudden break of fragments</a:t>
            </a:r>
            <a:r>
              <a:rPr lang="zh-TW" altLang="en-US" dirty="0"/>
              <a:t> </a:t>
            </a:r>
            <a:r>
              <a:rPr lang="en-US" altLang="zh-CN" dirty="0"/>
              <a:t>from the vertical beam on the right can be clearly seen with the sudden</a:t>
            </a:r>
            <a:r>
              <a:rPr lang="zh-TW" altLang="en-US" dirty="0"/>
              <a:t> </a:t>
            </a:r>
            <a:r>
              <a:rPr lang="en-US" altLang="zh-CN" dirty="0"/>
              <a:t>loss of strain on targets 7</a:t>
            </a:r>
            <a:r>
              <a:rPr lang="en-US" altLang="zh-TW" dirty="0"/>
              <a:t>-</a:t>
            </a:r>
            <a:r>
              <a:rPr lang="en-US" altLang="zh-CN" dirty="0"/>
              <a:t>8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17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Simultaneously, brittle fracture in the</a:t>
            </a:r>
            <a:r>
              <a:rPr lang="zh-TW" altLang="en-US" dirty="0"/>
              <a:t> </a:t>
            </a:r>
            <a:r>
              <a:rPr lang="en-US" altLang="zh-CN" dirty="0"/>
              <a:t>left vertical beam also occurred, and it’s recorded as a load drop</a:t>
            </a:r>
            <a:r>
              <a:rPr lang="zh-TW" altLang="en-US" dirty="0"/>
              <a:t> </a:t>
            </a:r>
            <a:r>
              <a:rPr lang="en-US" altLang="zh-CN" dirty="0"/>
              <a:t>for strain target 1–2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8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redistribution of the load across the remaining vertical beams take place</a:t>
            </a:r>
          </a:p>
          <a:p>
            <a:r>
              <a:rPr lang="en-US" altLang="zh-CN" dirty="0"/>
              <a:t>After the brittle fracture, a slight rotation of the sample in the outward direction due to the redistribution of the load once again, resulting in further increase in strain.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31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finite simulation result also shows that the right beam encounters the highest stress</a:t>
            </a:r>
          </a:p>
          <a:p>
            <a:r>
              <a:rPr lang="en-US" altLang="zh-CN" dirty="0"/>
              <a:t>KCC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5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It’s mainly consisted of Straight line &amp; transverse line</a:t>
            </a:r>
          </a:p>
          <a:p>
            <a:r>
              <a:rPr lang="en-US" altLang="zh-CN" dirty="0"/>
              <a:t>Network</a:t>
            </a:r>
            <a:r>
              <a:rPr lang="en-US" altLang="zh-CN" baseline="0" dirty="0"/>
              <a:t> of diamond shape on both sides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80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Illusion for the 2D skeleton</a:t>
            </a:r>
          </a:p>
          <a:p>
            <a:r>
              <a:rPr lang="en-US" altLang="zh-CN" dirty="0"/>
              <a:t>If we simplify the network structure all to straight 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41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Bend as a column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5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Helical structure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skeletal</a:t>
            </a:r>
            <a:r>
              <a:rPr lang="zh-CN" altLang="en-US" dirty="0"/>
              <a:t> </a:t>
            </a:r>
            <a:r>
              <a:rPr lang="en-US" altLang="zh-CN" dirty="0"/>
              <a:t>lattice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91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Spicules with layer structure in 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46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53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use a video extensometer to record relative displacement during loading, and set 4 pairs of target for it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6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38500" y="2971800"/>
            <a:ext cx="2667000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225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45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152650" y="962089"/>
            <a:ext cx="4838700" cy="48387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857250"/>
            <a:ext cx="9144000" cy="242951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857250"/>
            <a:ext cx="9144000" cy="242951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3560933" y="1801510"/>
            <a:ext cx="2022134" cy="2932416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3439145" y="3337181"/>
            <a:ext cx="226570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/>
              <a:t>Structure</a:t>
            </a:r>
          </a:p>
          <a:p>
            <a:pPr algn="ctr"/>
            <a:r>
              <a:rPr lang="en-US" altLang="zh-CN" sz="2000" b="1" dirty="0"/>
              <a:t>of</a:t>
            </a:r>
          </a:p>
          <a:p>
            <a:pPr algn="ctr"/>
            <a:r>
              <a:rPr lang="en-US" altLang="zh-CN" sz="2000" b="1" i="1" dirty="0" err="1"/>
              <a:t>Euplectella</a:t>
            </a:r>
            <a:r>
              <a:rPr lang="en-US" altLang="zh-CN" sz="2000" b="1" i="1" dirty="0"/>
              <a:t> aspergillum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3648075" y="1969181"/>
            <a:ext cx="18478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91608B-F8A2-41F6-96E8-C7CD236529C4}"/>
              </a:ext>
            </a:extLst>
          </p:cNvPr>
          <p:cNvSpPr txBox="1"/>
          <p:nvPr/>
        </p:nvSpPr>
        <p:spPr>
          <a:xfrm>
            <a:off x="2486025" y="4816338"/>
            <a:ext cx="4171950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  <a:ea typeface="+mj-ea"/>
              </a:rPr>
              <a:t>Macro- &amp; Micro-structure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F4C30F1-BC96-482B-AED1-C231AEE09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5" y="5185175"/>
            <a:ext cx="3416728" cy="152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DEA85D-C30A-4BF2-B5BA-24B25CE7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1" b="50000"/>
          <a:stretch/>
        </p:blipFill>
        <p:spPr>
          <a:xfrm>
            <a:off x="467882" y="1428756"/>
            <a:ext cx="3154382" cy="47790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FEC67C-45E6-4F6A-A3CF-8D06304423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2487" r="1"/>
          <a:stretch/>
        </p:blipFill>
        <p:spPr>
          <a:xfrm>
            <a:off x="4104118" y="2312605"/>
            <a:ext cx="4572000" cy="301137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478CC64-BAEF-446E-8268-812EB4811A96}"/>
              </a:ext>
            </a:extLst>
          </p:cNvPr>
          <p:cNvSpPr txBox="1"/>
          <p:nvPr/>
        </p:nvSpPr>
        <p:spPr>
          <a:xfrm>
            <a:off x="2984599" y="2506761"/>
            <a:ext cx="411751" cy="60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7</a:t>
            </a:r>
            <a:endParaRPr lang="zh-TW" altLang="en-US" sz="3200" b="1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D729F26-AE88-40ED-B21F-7B70209EB6F7}"/>
              </a:ext>
            </a:extLst>
          </p:cNvPr>
          <p:cNvSpPr txBox="1"/>
          <p:nvPr/>
        </p:nvSpPr>
        <p:spPr>
          <a:xfrm>
            <a:off x="2984599" y="4460010"/>
            <a:ext cx="411751" cy="60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rPr>
              <a:t>8</a:t>
            </a:r>
            <a:endParaRPr lang="zh-TW" altLang="en-US" sz="3200" b="1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A04908EE-5E61-4D79-BE88-D63F96F78B63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</p:spTree>
    <p:extLst>
      <p:ext uri="{BB962C8B-B14F-4D97-AF65-F5344CB8AC3E}">
        <p14:creationId xmlns:p14="http://schemas.microsoft.com/office/powerpoint/2010/main" val="24374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AC6B4B6-2E38-45F0-8F53-210DA19EA7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7364" b="1"/>
          <a:stretch/>
        </p:blipFill>
        <p:spPr>
          <a:xfrm>
            <a:off x="467882" y="1381794"/>
            <a:ext cx="3143710" cy="4750160"/>
          </a:xfrm>
          <a:prstGeom prst="rect">
            <a:avLst/>
          </a:prstGeom>
        </p:spPr>
      </p:pic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924C7B-90FD-4771-B56D-2408DF75C0F5}"/>
              </a:ext>
            </a:extLst>
          </p:cNvPr>
          <p:cNvSpPr txBox="1"/>
          <p:nvPr/>
        </p:nvSpPr>
        <p:spPr>
          <a:xfrm>
            <a:off x="838299" y="2429096"/>
            <a:ext cx="3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highlight>
                  <a:srgbClr val="C0C0C0"/>
                </a:highlight>
              </a:rPr>
              <a:t>1</a:t>
            </a:r>
            <a:endParaRPr lang="zh-TW" altLang="en-US" sz="32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173817-11F4-4FD2-B445-850B453C6569}"/>
              </a:ext>
            </a:extLst>
          </p:cNvPr>
          <p:cNvSpPr txBox="1"/>
          <p:nvPr/>
        </p:nvSpPr>
        <p:spPr>
          <a:xfrm>
            <a:off x="838299" y="4609695"/>
            <a:ext cx="3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highlight>
                  <a:srgbClr val="C0C0C0"/>
                </a:highlight>
              </a:rPr>
              <a:t>2</a:t>
            </a:r>
            <a:endParaRPr lang="zh-TW" altLang="en-US" sz="3200" b="1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9A0F54-EA13-476C-8094-673295296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2" b="48914"/>
          <a:stretch/>
        </p:blipFill>
        <p:spPr>
          <a:xfrm>
            <a:off x="4093349" y="2190534"/>
            <a:ext cx="4582769" cy="3237755"/>
          </a:xfrm>
          <a:prstGeom prst="rect">
            <a:avLst/>
          </a:prstGeom>
        </p:spPr>
      </p:pic>
      <p:sp>
        <p:nvSpPr>
          <p:cNvPr id="12" name="文本框 6">
            <a:extLst>
              <a:ext uri="{FF2B5EF4-FFF2-40B4-BE49-F238E27FC236}">
                <a16:creationId xmlns:a16="http://schemas.microsoft.com/office/drawing/2014/main" id="{1F76A312-EBF7-44A6-A63D-C02F4E27E67D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</p:spTree>
    <p:extLst>
      <p:ext uri="{BB962C8B-B14F-4D97-AF65-F5344CB8AC3E}">
        <p14:creationId xmlns:p14="http://schemas.microsoft.com/office/powerpoint/2010/main" val="118930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808078-6C3A-4523-8BE3-9A1BE11DA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5" t="50000" r="33954"/>
          <a:stretch/>
        </p:blipFill>
        <p:spPr>
          <a:xfrm>
            <a:off x="488272" y="1411002"/>
            <a:ext cx="3061240" cy="4761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51068D-662F-4E0D-96C3-0CB053BF0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320"/>
          <a:stretch/>
        </p:blipFill>
        <p:spPr>
          <a:xfrm>
            <a:off x="4124370" y="2224893"/>
            <a:ext cx="4634144" cy="31689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A4E9B0-024D-4D4D-A275-53C862A51159}"/>
              </a:ext>
            </a:extLst>
          </p:cNvPr>
          <p:cNvSpPr txBox="1"/>
          <p:nvPr/>
        </p:nvSpPr>
        <p:spPr>
          <a:xfrm>
            <a:off x="1775707" y="2562261"/>
            <a:ext cx="3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  <a:highlight>
                  <a:srgbClr val="C0C0C0"/>
                </a:highlight>
              </a:rPr>
              <a:t>5</a:t>
            </a:r>
            <a:endParaRPr lang="zh-TW" altLang="en-US" sz="3200" b="1" dirty="0">
              <a:solidFill>
                <a:srgbClr val="0000FF"/>
              </a:solidFill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3CEB8F-48A9-4C64-A6AC-EFE6E41639B0}"/>
              </a:ext>
            </a:extLst>
          </p:cNvPr>
          <p:cNvSpPr txBox="1"/>
          <p:nvPr/>
        </p:nvSpPr>
        <p:spPr>
          <a:xfrm>
            <a:off x="1775707" y="4583062"/>
            <a:ext cx="3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  <a:highlight>
                  <a:srgbClr val="C0C0C0"/>
                </a:highlight>
              </a:rPr>
              <a:t>6</a:t>
            </a:r>
            <a:endParaRPr lang="zh-TW" altLang="en-US" sz="3200" b="1" dirty="0">
              <a:solidFill>
                <a:srgbClr val="0000FF"/>
              </a:solidFill>
              <a:highlight>
                <a:srgbClr val="C0C0C0"/>
              </a:highlight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62F4B8F2-7ED5-4888-B904-F96D63A1FB72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046BDF27-4127-4D97-9111-0BA6C7BB6506}"/>
              </a:ext>
            </a:extLst>
          </p:cNvPr>
          <p:cNvSpPr/>
          <p:nvPr/>
        </p:nvSpPr>
        <p:spPr>
          <a:xfrm>
            <a:off x="5273337" y="2224893"/>
            <a:ext cx="1677880" cy="1204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F5FC824-D583-4571-8568-76AF5502A503}"/>
              </a:ext>
            </a:extLst>
          </p:cNvPr>
          <p:cNvSpPr/>
          <p:nvPr/>
        </p:nvSpPr>
        <p:spPr>
          <a:xfrm>
            <a:off x="6542842" y="4199138"/>
            <a:ext cx="1478825" cy="5504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7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B797BE-3D6C-4620-B1E5-BE90CDE6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156"/>
            <a:ext cx="9144000" cy="3646508"/>
          </a:xfrm>
          <a:prstGeom prst="rect">
            <a:avLst/>
          </a:prstGeom>
        </p:spPr>
      </p:pic>
      <p:sp>
        <p:nvSpPr>
          <p:cNvPr id="8" name="文本框 6">
            <a:extLst>
              <a:ext uri="{FF2B5EF4-FFF2-40B4-BE49-F238E27FC236}">
                <a16:creationId xmlns:a16="http://schemas.microsoft.com/office/drawing/2014/main" id="{3448DA01-A5B9-416D-B9E2-43FADF6183D7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</p:spTree>
    <p:extLst>
      <p:ext uri="{BB962C8B-B14F-4D97-AF65-F5344CB8AC3E}">
        <p14:creationId xmlns:p14="http://schemas.microsoft.com/office/powerpoint/2010/main" val="124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104967" y="379556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of </a:t>
            </a:r>
            <a:r>
              <a:rPr lang="en-US" altLang="zh-CN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Euplectella</a:t>
            </a:r>
            <a:r>
              <a:rPr lang="en-US" altLang="zh-CN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aspergillum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FA7D48AF-5C6D-4E47-8732-B40B8ADA7FDB}"/>
              </a:ext>
            </a:extLst>
          </p:cNvPr>
          <p:cNvSpPr txBox="1"/>
          <p:nvPr/>
        </p:nvSpPr>
        <p:spPr>
          <a:xfrm>
            <a:off x="1104967" y="727998"/>
            <a:ext cx="2039282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Macro- &amp; Micro-structure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D4E56E1-B7DE-4E04-A572-DC2AB373A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5" y="1343180"/>
            <a:ext cx="1259570" cy="50503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9123FC-5CBB-4396-B4C7-4E56ADD00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31" y="1343181"/>
            <a:ext cx="3664204" cy="5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104967" y="379556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of </a:t>
            </a:r>
            <a:r>
              <a:rPr lang="en-US" altLang="zh-CN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Euplectella</a:t>
            </a:r>
            <a:r>
              <a:rPr lang="en-US" altLang="zh-CN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aspergillum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FA7D48AF-5C6D-4E47-8732-B40B8ADA7FDB}"/>
              </a:ext>
            </a:extLst>
          </p:cNvPr>
          <p:cNvSpPr txBox="1"/>
          <p:nvPr/>
        </p:nvSpPr>
        <p:spPr>
          <a:xfrm>
            <a:off x="1104967" y="727998"/>
            <a:ext cx="2039282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Macro- &amp; Micro-structure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99123FC-5CBB-4396-B4C7-4E56ADD00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8" y="1305003"/>
            <a:ext cx="3664204" cy="50503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283D39-8A13-499F-BBB3-8EBF27D17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811" y="1852225"/>
            <a:ext cx="4438167" cy="39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104967" y="379556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of </a:t>
            </a:r>
            <a:r>
              <a:rPr lang="en-US" altLang="zh-CN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Euplectella</a:t>
            </a:r>
            <a:r>
              <a:rPr lang="en-US" altLang="zh-CN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aspergillum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FA7D48AF-5C6D-4E47-8732-B40B8ADA7FDB}"/>
              </a:ext>
            </a:extLst>
          </p:cNvPr>
          <p:cNvSpPr txBox="1"/>
          <p:nvPr/>
        </p:nvSpPr>
        <p:spPr>
          <a:xfrm>
            <a:off x="1104967" y="727998"/>
            <a:ext cx="2039282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Macro- &amp; Micro-structure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99123FC-5CBB-4396-B4C7-4E56ADD00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0" y="1318927"/>
            <a:ext cx="2171688" cy="29932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283D39-8A13-499F-BBB3-8EBF27D17E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9" y="4600682"/>
            <a:ext cx="2171689" cy="1935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544F0C-F31A-4DC1-8CD0-D46890583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37" y="1318927"/>
            <a:ext cx="5983999" cy="52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9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104967" y="379556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of </a:t>
            </a:r>
            <a:r>
              <a:rPr lang="en-US" altLang="zh-CN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Euplectella</a:t>
            </a:r>
            <a:r>
              <a:rPr lang="en-US" altLang="zh-CN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aspergillum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FA7D48AF-5C6D-4E47-8732-B40B8ADA7FDB}"/>
              </a:ext>
            </a:extLst>
          </p:cNvPr>
          <p:cNvSpPr txBox="1"/>
          <p:nvPr/>
        </p:nvSpPr>
        <p:spPr>
          <a:xfrm>
            <a:off x="1104967" y="727998"/>
            <a:ext cx="2039282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Macro- &amp; Micro-structure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8634AD-7B33-44DE-BFB7-3AAE46F87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0" y="1962238"/>
            <a:ext cx="8592899" cy="32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4642A48-8993-463E-B064-2D106CE12B57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80C66D7-0E7C-4B5F-81C0-BF767709F2E5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3A79D4-F978-466B-B4BB-6802409FDCB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B14638-01CE-4ADE-ADFA-0690479A8E52}"/>
              </a:ext>
            </a:extLst>
          </p:cNvPr>
          <p:cNvSpPr txBox="1"/>
          <p:nvPr/>
        </p:nvSpPr>
        <p:spPr>
          <a:xfrm>
            <a:off x="1104967" y="379556"/>
            <a:ext cx="544892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 of </a:t>
            </a:r>
            <a:r>
              <a:rPr lang="en-US" altLang="zh-CN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Euplectella</a:t>
            </a:r>
            <a:r>
              <a:rPr lang="en-US" altLang="zh-CN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aspergillum</a:t>
            </a:r>
          </a:p>
        </p:txBody>
      </p:sp>
      <p:sp>
        <p:nvSpPr>
          <p:cNvPr id="25" name="文本框 6">
            <a:extLst>
              <a:ext uri="{FF2B5EF4-FFF2-40B4-BE49-F238E27FC236}">
                <a16:creationId xmlns:a16="http://schemas.microsoft.com/office/drawing/2014/main" id="{FA7D48AF-5C6D-4E47-8732-B40B8ADA7FDB}"/>
              </a:ext>
            </a:extLst>
          </p:cNvPr>
          <p:cNvSpPr txBox="1"/>
          <p:nvPr/>
        </p:nvSpPr>
        <p:spPr>
          <a:xfrm>
            <a:off x="1104967" y="727998"/>
            <a:ext cx="2039282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Macro- &amp; Micro-structure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37427C-4BDE-439C-A199-3EE102DCA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2" y="1518878"/>
            <a:ext cx="4243015" cy="4265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A48BA4-BBE6-44BF-9DED-2DA2EBF51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518878"/>
            <a:ext cx="4401762" cy="42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>
            <a:extLst>
              <a:ext uri="{FF2B5EF4-FFF2-40B4-BE49-F238E27FC236}">
                <a16:creationId xmlns:a16="http://schemas.microsoft.com/office/drawing/2014/main" id="{F4657F05-0016-476B-BBDC-AD8419B135F6}"/>
              </a:ext>
            </a:extLst>
          </p:cNvPr>
          <p:cNvSpPr/>
          <p:nvPr/>
        </p:nvSpPr>
        <p:spPr>
          <a:xfrm>
            <a:off x="2152650" y="962089"/>
            <a:ext cx="4838700" cy="48387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8930F41-75C2-4BA3-ACDA-ABAF1155192C}"/>
              </a:ext>
            </a:extLst>
          </p:cNvPr>
          <p:cNvSpPr/>
          <p:nvPr/>
        </p:nvSpPr>
        <p:spPr>
          <a:xfrm>
            <a:off x="0" y="857250"/>
            <a:ext cx="9144000" cy="242951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10C9878-BAA2-4599-8AEA-C905075195A4}"/>
              </a:ext>
            </a:extLst>
          </p:cNvPr>
          <p:cNvSpPr/>
          <p:nvPr/>
        </p:nvSpPr>
        <p:spPr>
          <a:xfrm>
            <a:off x="0" y="857250"/>
            <a:ext cx="9144000" cy="2429518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8E283B52-0BDB-42FF-9410-3EADFF0C0028}"/>
              </a:ext>
            </a:extLst>
          </p:cNvPr>
          <p:cNvSpPr/>
          <p:nvPr/>
        </p:nvSpPr>
        <p:spPr>
          <a:xfrm>
            <a:off x="3560933" y="1801510"/>
            <a:ext cx="2022134" cy="2932416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901845-D95B-4441-B572-926B177F55A2}"/>
              </a:ext>
            </a:extLst>
          </p:cNvPr>
          <p:cNvSpPr txBox="1"/>
          <p:nvPr/>
        </p:nvSpPr>
        <p:spPr>
          <a:xfrm>
            <a:off x="3648075" y="3454439"/>
            <a:ext cx="184785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- printed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Compressive</a:t>
            </a:r>
          </a:p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3E509-5CA4-440A-82C7-7C03CE28F288}"/>
              </a:ext>
            </a:extLst>
          </p:cNvPr>
          <p:cNvSpPr txBox="1"/>
          <p:nvPr/>
        </p:nvSpPr>
        <p:spPr>
          <a:xfrm>
            <a:off x="3648075" y="1969181"/>
            <a:ext cx="184785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文本框 6">
            <a:extLst>
              <a:ext uri="{FF2B5EF4-FFF2-40B4-BE49-F238E27FC236}">
                <a16:creationId xmlns:a16="http://schemas.microsoft.com/office/drawing/2014/main" id="{846EA411-E3AF-4090-B627-372061634FF8}"/>
              </a:ext>
            </a:extLst>
          </p:cNvPr>
          <p:cNvSpPr txBox="1"/>
          <p:nvPr/>
        </p:nvSpPr>
        <p:spPr>
          <a:xfrm>
            <a:off x="2987032" y="4838765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B84D852-8415-427B-B005-DF8066E8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4" y="5125190"/>
            <a:ext cx="3197671" cy="16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7A7BFE-D21C-46EF-AD31-FA43C57CC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14" y="3945813"/>
            <a:ext cx="4582769" cy="280979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77FDA0-325E-4989-94A4-FEF47688F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14" y="1116336"/>
            <a:ext cx="4582768" cy="2748532"/>
          </a:xfrm>
          <a:prstGeom prst="rect">
            <a:avLst/>
          </a:prstGeom>
        </p:spPr>
      </p:pic>
      <p:sp>
        <p:nvSpPr>
          <p:cNvPr id="9" name="文本框 6">
            <a:extLst>
              <a:ext uri="{FF2B5EF4-FFF2-40B4-BE49-F238E27FC236}">
                <a16:creationId xmlns:a16="http://schemas.microsoft.com/office/drawing/2014/main" id="{32262AEC-C515-4D25-8A97-B12F9683BAC1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</p:spTree>
    <p:extLst>
      <p:ext uri="{BB962C8B-B14F-4D97-AF65-F5344CB8AC3E}">
        <p14:creationId xmlns:p14="http://schemas.microsoft.com/office/powerpoint/2010/main" val="175643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12">
            <a:extLst>
              <a:ext uri="{FF2B5EF4-FFF2-40B4-BE49-F238E27FC236}">
                <a16:creationId xmlns:a16="http://schemas.microsoft.com/office/drawing/2014/main" id="{555AD7A4-548E-4877-BED2-9A56D45B1BC9}"/>
              </a:ext>
            </a:extLst>
          </p:cNvPr>
          <p:cNvSpPr/>
          <p:nvPr/>
        </p:nvSpPr>
        <p:spPr>
          <a:xfrm>
            <a:off x="314464" y="668020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6" name="任意多边形: 形状 13">
            <a:extLst>
              <a:ext uri="{FF2B5EF4-FFF2-40B4-BE49-F238E27FC236}">
                <a16:creationId xmlns:a16="http://schemas.microsoft.com/office/drawing/2014/main" id="{01086B22-8995-4D12-A0F1-3D27FB7EA7F2}"/>
              </a:ext>
            </a:extLst>
          </p:cNvPr>
          <p:cNvSpPr/>
          <p:nvPr/>
        </p:nvSpPr>
        <p:spPr>
          <a:xfrm>
            <a:off x="314464" y="321618"/>
            <a:ext cx="692805" cy="346403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7" name="文本框 14">
            <a:extLst>
              <a:ext uri="{FF2B5EF4-FFF2-40B4-BE49-F238E27FC236}">
                <a16:creationId xmlns:a16="http://schemas.microsoft.com/office/drawing/2014/main" id="{7329F54A-5CB6-42A7-8E26-BD1308233902}"/>
              </a:ext>
            </a:extLst>
          </p:cNvPr>
          <p:cNvSpPr txBox="1"/>
          <p:nvPr/>
        </p:nvSpPr>
        <p:spPr>
          <a:xfrm>
            <a:off x="314464" y="402563"/>
            <a:ext cx="69280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3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1104966" y="355599"/>
            <a:ext cx="458276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sp>
        <p:nvSpPr>
          <p:cNvPr id="49" name="文本框 6">
            <a:extLst>
              <a:ext uri="{FF2B5EF4-FFF2-40B4-BE49-F238E27FC236}">
                <a16:creationId xmlns:a16="http://schemas.microsoft.com/office/drawing/2014/main" id="{6271AA7D-EEC0-4DCE-B203-DEA78DF006C8}"/>
              </a:ext>
            </a:extLst>
          </p:cNvPr>
          <p:cNvSpPr txBox="1"/>
          <p:nvPr/>
        </p:nvSpPr>
        <p:spPr>
          <a:xfrm>
            <a:off x="1104966" y="733079"/>
            <a:ext cx="3510217" cy="286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latin typeface="Century Gothic" panose="020B0502020202020204" pitchFamily="34" charset="0"/>
              </a:rPr>
              <a:t>Compressive test  &amp; finite element simulation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697142-3194-4312-90A5-AD1A3FE60B54}"/>
              </a:ext>
            </a:extLst>
          </p:cNvPr>
          <p:cNvGrpSpPr/>
          <p:nvPr/>
        </p:nvGrpSpPr>
        <p:grpSpPr>
          <a:xfrm>
            <a:off x="2486025" y="1428758"/>
            <a:ext cx="4171950" cy="5033064"/>
            <a:chOff x="660866" y="1407790"/>
            <a:chExt cx="4171950" cy="503306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EBE3C10-3893-4F43-810A-61D2B192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66" y="1407790"/>
              <a:ext cx="4171950" cy="5033064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78F16D3-2E0F-4637-9EDE-87DED9E9DBC6}"/>
                </a:ext>
              </a:extLst>
            </p:cNvPr>
            <p:cNvSpPr txBox="1"/>
            <p:nvPr/>
          </p:nvSpPr>
          <p:spPr>
            <a:xfrm>
              <a:off x="1104967" y="2399251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  <a:highlight>
                    <a:srgbClr val="C0C0C0"/>
                  </a:highlight>
                </a:rPr>
                <a:t>1</a:t>
              </a:r>
              <a:endParaRPr lang="zh-TW" altLang="en-US" sz="3200" b="1" dirty="0">
                <a:solidFill>
                  <a:srgbClr val="FF00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00C14AA-8404-4850-9282-53B55AB56F72}"/>
                </a:ext>
              </a:extLst>
            </p:cNvPr>
            <p:cNvSpPr txBox="1"/>
            <p:nvPr/>
          </p:nvSpPr>
          <p:spPr>
            <a:xfrm>
              <a:off x="1104967" y="4420052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FF0000"/>
                  </a:solidFill>
                  <a:highlight>
                    <a:srgbClr val="C0C0C0"/>
                  </a:highlight>
                </a:rPr>
                <a:t>2</a:t>
              </a:r>
              <a:endParaRPr lang="zh-TW" altLang="en-US" sz="3200" b="1" dirty="0">
                <a:solidFill>
                  <a:srgbClr val="FF00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B3EAC09-1F4A-4ECA-A4BA-9020CCBD8555}"/>
                </a:ext>
              </a:extLst>
            </p:cNvPr>
            <p:cNvSpPr txBox="1"/>
            <p:nvPr/>
          </p:nvSpPr>
          <p:spPr>
            <a:xfrm>
              <a:off x="1953654" y="2399251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008000"/>
                  </a:solidFill>
                  <a:highlight>
                    <a:srgbClr val="C0C0C0"/>
                  </a:highlight>
                </a:rPr>
                <a:t>3</a:t>
              </a:r>
              <a:endParaRPr lang="zh-TW" altLang="en-US" sz="3200" b="1" dirty="0">
                <a:solidFill>
                  <a:srgbClr val="0080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966F450-7679-4BFE-894A-CF1A62A3440A}"/>
                </a:ext>
              </a:extLst>
            </p:cNvPr>
            <p:cNvSpPr txBox="1"/>
            <p:nvPr/>
          </p:nvSpPr>
          <p:spPr>
            <a:xfrm>
              <a:off x="1953654" y="4420052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008000"/>
                  </a:solidFill>
                  <a:highlight>
                    <a:srgbClr val="C0C0C0"/>
                  </a:highlight>
                </a:rPr>
                <a:t>4</a:t>
              </a:r>
              <a:endParaRPr lang="zh-TW" altLang="en-US" sz="3200" b="1" dirty="0">
                <a:solidFill>
                  <a:srgbClr val="008000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F9EE44F-3B6B-4071-BC55-F2004F8F335D}"/>
                </a:ext>
              </a:extLst>
            </p:cNvPr>
            <p:cNvSpPr txBox="1"/>
            <p:nvPr/>
          </p:nvSpPr>
          <p:spPr>
            <a:xfrm>
              <a:off x="3093244" y="2399251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0000FF"/>
                  </a:solidFill>
                  <a:highlight>
                    <a:srgbClr val="C0C0C0"/>
                  </a:highlight>
                </a:rPr>
                <a:t>5</a:t>
              </a:r>
              <a:endParaRPr lang="zh-TW" altLang="en-US" sz="3200" b="1" dirty="0">
                <a:solidFill>
                  <a:srgbClr val="0000FF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BAD596B-74F0-4D83-8815-6B96285761AB}"/>
                </a:ext>
              </a:extLst>
            </p:cNvPr>
            <p:cNvSpPr txBox="1"/>
            <p:nvPr/>
          </p:nvSpPr>
          <p:spPr>
            <a:xfrm>
              <a:off x="3093244" y="4420052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rgbClr val="0000FF"/>
                  </a:solidFill>
                  <a:highlight>
                    <a:srgbClr val="C0C0C0"/>
                  </a:highlight>
                </a:rPr>
                <a:t>6</a:t>
              </a:r>
              <a:endParaRPr lang="zh-TW" altLang="en-US" sz="3200" b="1" dirty="0">
                <a:solidFill>
                  <a:srgbClr val="0000FF"/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2CC52A1-AE34-4727-96DA-5E7A89FFD224}"/>
                </a:ext>
              </a:extLst>
            </p:cNvPr>
            <p:cNvSpPr txBox="1"/>
            <p:nvPr/>
          </p:nvSpPr>
          <p:spPr>
            <a:xfrm>
              <a:off x="4232834" y="2399251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7</a:t>
              </a:r>
              <a:endParaRPr lang="zh-TW" altLang="en-US" sz="3200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D0C7AB8-161D-493C-B21F-D99FAE748723}"/>
                </a:ext>
              </a:extLst>
            </p:cNvPr>
            <p:cNvSpPr txBox="1"/>
            <p:nvPr/>
          </p:nvSpPr>
          <p:spPr>
            <a:xfrm>
              <a:off x="4232834" y="4420052"/>
              <a:ext cx="33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>
                  <a:solidFill>
                    <a:schemeClr val="accent1">
                      <a:lumMod val="75000"/>
                    </a:schemeClr>
                  </a:solidFill>
                  <a:highlight>
                    <a:srgbClr val="C0C0C0"/>
                  </a:highlight>
                </a:rPr>
                <a:t>8</a:t>
              </a:r>
              <a:endParaRPr lang="zh-TW" altLang="en-US" sz="3200" b="1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9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4994</TotalTime>
  <Words>341</Words>
  <Application>Microsoft Office PowerPoint</Application>
  <PresentationFormat>如螢幕大小 (4:3)</PresentationFormat>
  <Paragraphs>86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新細明體</vt:lpstr>
      <vt:lpstr>Arial</vt:lpstr>
      <vt:lpstr>Century Gothic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Eric.C</cp:lastModifiedBy>
  <cp:revision>213</cp:revision>
  <dcterms:created xsi:type="dcterms:W3CDTF">2017-08-18T03:02:00Z</dcterms:created>
  <dcterms:modified xsi:type="dcterms:W3CDTF">2020-04-12T17:54:15Z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